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Anaheim"/>
      <p:regular r:id="rId36"/>
      <p:bold r:id="rId37"/>
    </p:embeddedFont>
    <p:embeddedFont>
      <p:font typeface="Cairo"/>
      <p:regular r:id="rId38"/>
      <p:bold r:id="rId39"/>
    </p:embeddedFont>
    <p:embeddedFont>
      <p:font typeface="Space Grotesk Medium"/>
      <p:regular r:id="rId40"/>
      <p:bold r:id="rId41"/>
    </p:embeddedFont>
    <p:embeddedFont>
      <p:font typeface="Ubuntu Mono"/>
      <p:regular r:id="rId42"/>
      <p:bold r:id="rId43"/>
      <p:italic r:id="rId44"/>
      <p:boldItalic r:id="rId45"/>
    </p:embeddedFont>
    <p:embeddedFont>
      <p:font typeface="Albert Sans"/>
      <p:regular r:id="rId46"/>
      <p:bold r:id="rId47"/>
      <p:italic r:id="rId48"/>
      <p:boldItalic r:id="rId49"/>
    </p:embeddedFont>
    <p:embeddedFont>
      <p:font typeface="PT Sans"/>
      <p:regular r:id="rId50"/>
      <p:bold r:id="rId51"/>
      <p:italic r:id="rId52"/>
      <p:boldItalic r:id="rId53"/>
    </p:embeddedFont>
    <p:embeddedFont>
      <p:font typeface="Space Grotesk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Medium-regular.fntdata"/><Relationship Id="rId42" Type="http://schemas.openxmlformats.org/officeDocument/2006/relationships/font" Target="fonts/UbuntuMono-regular.fntdata"/><Relationship Id="rId41" Type="http://schemas.openxmlformats.org/officeDocument/2006/relationships/font" Target="fonts/SpaceGroteskMedium-bold.fntdata"/><Relationship Id="rId44" Type="http://schemas.openxmlformats.org/officeDocument/2006/relationships/font" Target="fonts/UbuntuMono-italic.fntdata"/><Relationship Id="rId43" Type="http://schemas.openxmlformats.org/officeDocument/2006/relationships/font" Target="fonts/UbuntuMono-bold.fntdata"/><Relationship Id="rId46" Type="http://schemas.openxmlformats.org/officeDocument/2006/relationships/font" Target="fonts/AlbertSans-regular.fntdata"/><Relationship Id="rId45" Type="http://schemas.openxmlformats.org/officeDocument/2006/relationships/font" Target="fonts/UbuntuMon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lbertSans-italic.fntdata"/><Relationship Id="rId47" Type="http://schemas.openxmlformats.org/officeDocument/2006/relationships/font" Target="fonts/AlbertSans-bold.fntdata"/><Relationship Id="rId49" Type="http://schemas.openxmlformats.org/officeDocument/2006/relationships/font" Target="fonts/Alber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Anaheim-bold.fntdata"/><Relationship Id="rId36" Type="http://schemas.openxmlformats.org/officeDocument/2006/relationships/font" Target="fonts/Anaheim-regular.fntdata"/><Relationship Id="rId39" Type="http://schemas.openxmlformats.org/officeDocument/2006/relationships/font" Target="fonts/Cairo-bold.fntdata"/><Relationship Id="rId38" Type="http://schemas.openxmlformats.org/officeDocument/2006/relationships/font" Target="fonts/Cair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regular.fntdata"/><Relationship Id="rId27" Type="http://schemas.openxmlformats.org/officeDocument/2006/relationships/slide" Target="slides/slide23.xml"/><Relationship Id="rId29" Type="http://schemas.openxmlformats.org/officeDocument/2006/relationships/font" Target="fonts/Raleway-bold.fntdata"/><Relationship Id="rId51" Type="http://schemas.openxmlformats.org/officeDocument/2006/relationships/font" Target="fonts/PTSans-bold.fntdata"/><Relationship Id="rId50" Type="http://schemas.openxmlformats.org/officeDocument/2006/relationships/font" Target="fonts/PTSans-regular.fntdata"/><Relationship Id="rId53" Type="http://schemas.openxmlformats.org/officeDocument/2006/relationships/font" Target="fonts/PTSans-boldItalic.fntdata"/><Relationship Id="rId52" Type="http://schemas.openxmlformats.org/officeDocument/2006/relationships/font" Target="fonts/PTSans-italic.fntdata"/><Relationship Id="rId11" Type="http://schemas.openxmlformats.org/officeDocument/2006/relationships/slide" Target="slides/slide7.xml"/><Relationship Id="rId55" Type="http://schemas.openxmlformats.org/officeDocument/2006/relationships/font" Target="fonts/SpaceGrotesk-bold.fntdata"/><Relationship Id="rId10" Type="http://schemas.openxmlformats.org/officeDocument/2006/relationships/slide" Target="slides/slide6.xml"/><Relationship Id="rId54" Type="http://schemas.openxmlformats.org/officeDocument/2006/relationships/font" Target="fonts/SpaceGrotesk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48a28de67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e48a28de6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48a28de67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48a28de67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e48a28de67_0_1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e48a28de67_0_1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e48a28de67_0_1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e48a28de67_0_1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e48a28de67_0_1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e48a28de67_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4af8d94c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e4af8d94c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4af8d94c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e4af8d94c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4af8d94c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e4af8d94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4c2c8639c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e4c2c8639c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e4c2c8639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e4c2c8639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e4e06c295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e4e06c295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e4e06c2955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e4e06c2955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e4e06c2955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e4e06c2955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48a30d1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48a30d1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4e06c2955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4e06c2955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48a30d1c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48a30d1c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48a30d1c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48a30d1c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48a30d1c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e48a30d1c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48a30d1c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e48a30d1c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1160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>
            <p:ph hasCustomPrompt="1"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7" name="Google Shape;97;p11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98" name="Google Shape;9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hasCustomPrompt="1"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hasCustomPrompt="1"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hasCustomPrompt="1"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hasCustomPrompt="1"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16" name="Google Shape;116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17" name="Google Shape;117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13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0" name="Google Shape;120;p1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25" name="Google Shape;12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1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28" name="Google Shape;128;p1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34" name="Google Shape;134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1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37" name="Google Shape;137;p1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5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44" name="Google Shape;144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47" name="Google Shape;147;p1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6"/>
          <p:cNvSpPr txBox="1"/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16"/>
          <p:cNvSpPr/>
          <p:nvPr>
            <p:ph idx="2" type="pic"/>
          </p:nvPr>
        </p:nvSpPr>
        <p:spPr>
          <a:xfrm>
            <a:off x="5588500" y="539500"/>
            <a:ext cx="28011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2" name="Google Shape;152;p16"/>
          <p:cNvSpPr/>
          <p:nvPr>
            <p:ph idx="3" type="pic"/>
          </p:nvPr>
        </p:nvSpPr>
        <p:spPr>
          <a:xfrm>
            <a:off x="3171450" y="539500"/>
            <a:ext cx="23043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3" name="Google Shape;153;p16"/>
          <p:cNvSpPr/>
          <p:nvPr>
            <p:ph idx="4" type="pic"/>
          </p:nvPr>
        </p:nvSpPr>
        <p:spPr>
          <a:xfrm>
            <a:off x="317145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4" name="Google Shape;154;p16"/>
          <p:cNvSpPr/>
          <p:nvPr>
            <p:ph idx="5" type="pic"/>
          </p:nvPr>
        </p:nvSpPr>
        <p:spPr>
          <a:xfrm>
            <a:off x="75440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58" name="Google Shape;158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1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61" name="Google Shape;161;p1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8" name="Google Shape;1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1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71" name="Google Shape;171;p1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78" name="Google Shape;178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180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81" name="Google Shape;181;p1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19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8" name="Google Shape;188;p19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9" name="Google Shape;189;p19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0" name="Google Shape;19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93" name="Google Shape;193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20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96" name="Google Shape;196;p2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1" type="subTitle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2" type="subTitle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0"/>
          <p:cNvSpPr txBox="1"/>
          <p:nvPr>
            <p:ph idx="3" type="subTitle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0"/>
          <p:cNvSpPr txBox="1"/>
          <p:nvPr>
            <p:ph idx="4" type="subTitle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20"/>
          <p:cNvSpPr txBox="1"/>
          <p:nvPr>
            <p:ph idx="5" type="subTitle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20"/>
          <p:cNvSpPr txBox="1"/>
          <p:nvPr>
            <p:ph idx="6" type="subTitle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p20"/>
          <p:cNvSpPr txBox="1"/>
          <p:nvPr>
            <p:ph idx="7" type="subTitle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8" type="subTitle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10" name="Google Shape;21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" name="Google Shape;212;p2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13" name="Google Shape;213;p2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21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21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21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4" name="Google Shape;224;p21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7" name="Google Shape;227;p21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hasCustomPrompt="1"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2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hasCustomPrompt="1"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22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4" name="Google Shape;234;p22"/>
          <p:cNvSpPr txBox="1"/>
          <p:nvPr>
            <p:ph hasCustomPrompt="1"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22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236" name="Google Shape;2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/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0" name="Google Shape;240;p23"/>
          <p:cNvSpPr txBox="1"/>
          <p:nvPr>
            <p:ph idx="1" type="subTitle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41" name="Google Shape;24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3" name="Google Shape;24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46" name="Google Shape;24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49" name="Google Shape;249;p2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54" name="Google Shape;254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6" name="Google Shape;256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57" name="Google Shape;257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58" name="Google Shape;258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25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61" name="Google Shape;261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3" name="Google Shape;2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b="60298" l="0" r="50000" t="0"/>
          <a:stretch/>
        </p:blipFill>
        <p:spPr>
          <a:xfrm>
            <a:off x="0" y="3680450"/>
            <a:ext cx="3287537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 rotWithShape="1">
          <a:blip r:embed="rId2">
            <a:alphaModFix/>
          </a:blip>
          <a:srcRect b="60298" l="0" r="50000" t="0"/>
          <a:stretch/>
        </p:blipFill>
        <p:spPr>
          <a:xfrm rot="10800000">
            <a:off x="5856475" y="0"/>
            <a:ext cx="3287537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1" name="Google Shape;2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5" name="Google Shape;25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6" name="Google Shape;26;p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6" name="Google Shape;3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" name="Google Shape;38;p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9" name="Google Shape;39;p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4" name="Google Shape;44;p6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5" name="Google Shape;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Google Shape;47;p6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8" name="Google Shape;48;p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54" name="Google Shape;54;p7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55" name="Google Shape;55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6" name="Google Shape;5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" name="Google Shape;58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9" name="Google Shape;59;p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64" name="Google Shape;64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" name="Google Shape;66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7" name="Google Shape;67;p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8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73" name="Google Shape;73;p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76" name="Google Shape;76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9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4" name="Google Shape;84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85" name="Google Shape;8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oogle Shape;87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88" name="Google Shape;88;p10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9" name="Google Shape;89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92" name="Google Shape;92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" name="Google Shape;9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7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73" name="Google Shape;273;p2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5" name="Google Shape;2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 txBox="1"/>
          <p:nvPr>
            <p:ph type="ctrTitle"/>
          </p:nvPr>
        </p:nvSpPr>
        <p:spPr>
          <a:xfrm>
            <a:off x="713225" y="836450"/>
            <a:ext cx="6568800" cy="27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Personnalisation et déploiement de modèles de langage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27"/>
          <p:cNvSpPr txBox="1"/>
          <p:nvPr>
            <p:ph idx="1" type="subTitle"/>
          </p:nvPr>
        </p:nvSpPr>
        <p:spPr>
          <a:xfrm>
            <a:off x="713225" y="4217950"/>
            <a:ext cx="1965900" cy="704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Elias MOUAHEB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Théo NICOD</a:t>
            </a:r>
            <a:endParaRPr/>
          </a:p>
        </p:txBody>
      </p:sp>
      <p:sp>
        <p:nvSpPr>
          <p:cNvPr id="278" name="Google Shape;278;p27"/>
          <p:cNvSpPr txBox="1"/>
          <p:nvPr/>
        </p:nvSpPr>
        <p:spPr>
          <a:xfrm>
            <a:off x="3222575" y="4196200"/>
            <a:ext cx="33435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Encadrant : Germain FORESTIER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7109525" y="4217950"/>
            <a:ext cx="17445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2023 - 2024</a:t>
            </a:r>
            <a:endParaRPr sz="16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713225" y="747800"/>
            <a:ext cx="4797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Projet Master 1 IM :</a:t>
            </a:r>
            <a:endParaRPr sz="17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1" name="Google Shape;28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36"/>
          <p:cNvSpPr/>
          <p:nvPr/>
        </p:nvSpPr>
        <p:spPr>
          <a:xfrm>
            <a:off x="3717450" y="428800"/>
            <a:ext cx="1377594" cy="393606"/>
          </a:xfrm>
          <a:prstGeom prst="flowChartTerminator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RAG</a:t>
            </a:r>
            <a:endParaRPr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547000" y="428800"/>
            <a:ext cx="1377594" cy="393606"/>
          </a:xfrm>
          <a:prstGeom prst="flowChartTerminator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Prompt</a:t>
            </a:r>
            <a:endParaRPr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415" name="Google Shape;415;p36"/>
          <p:cNvSpPr/>
          <p:nvPr/>
        </p:nvSpPr>
        <p:spPr>
          <a:xfrm>
            <a:off x="6887900" y="428800"/>
            <a:ext cx="1377594" cy="393606"/>
          </a:xfrm>
          <a:prstGeom prst="flowChartTerminator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Fine-tune</a:t>
            </a:r>
            <a:endParaRPr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416" name="Google Shape;416;p36"/>
          <p:cNvCxnSpPr/>
          <p:nvPr/>
        </p:nvCxnSpPr>
        <p:spPr>
          <a:xfrm flipH="1">
            <a:off x="2810675" y="822400"/>
            <a:ext cx="20700" cy="4148100"/>
          </a:xfrm>
          <a:prstGeom prst="straightConnector1">
            <a:avLst/>
          </a:prstGeom>
          <a:noFill/>
          <a:ln cap="flat" cmpd="sng" w="28575">
            <a:solidFill>
              <a:srgbClr val="A5B7C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36"/>
          <p:cNvCxnSpPr/>
          <p:nvPr/>
        </p:nvCxnSpPr>
        <p:spPr>
          <a:xfrm flipH="1">
            <a:off x="5974225" y="822400"/>
            <a:ext cx="27600" cy="4065000"/>
          </a:xfrm>
          <a:prstGeom prst="straightConnector1">
            <a:avLst/>
          </a:prstGeom>
          <a:noFill/>
          <a:ln cap="flat" cmpd="sng" w="28575">
            <a:solidFill>
              <a:srgbClr val="A5B7C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8" name="Google Shape;4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75" y="988106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 txBox="1"/>
          <p:nvPr/>
        </p:nvSpPr>
        <p:spPr>
          <a:xfrm>
            <a:off x="76150" y="1536800"/>
            <a:ext cx="124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PR_reviewer.py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20" name="Google Shape;4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75" y="2656556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6"/>
          <p:cNvSpPr txBox="1"/>
          <p:nvPr/>
        </p:nvSpPr>
        <p:spPr>
          <a:xfrm>
            <a:off x="145475" y="3205250"/>
            <a:ext cx="101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exo_math</a:t>
            </a: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.py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375" y="3231156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6"/>
          <p:cNvSpPr txBox="1"/>
          <p:nvPr/>
        </p:nvSpPr>
        <p:spPr>
          <a:xfrm>
            <a:off x="3456925" y="3779850"/>
            <a:ext cx="137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Github_chatbot</a:t>
            </a: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.py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24" name="Google Shape;4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450" y="1528606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6"/>
          <p:cNvSpPr txBox="1"/>
          <p:nvPr/>
        </p:nvSpPr>
        <p:spPr>
          <a:xfrm>
            <a:off x="3848850" y="2056100"/>
            <a:ext cx="113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rag_moodle</a:t>
            </a: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.py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26" name="Google Shape;4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425" y="3307381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6"/>
          <p:cNvSpPr txBox="1"/>
          <p:nvPr/>
        </p:nvSpPr>
        <p:spPr>
          <a:xfrm>
            <a:off x="1197825" y="3856075"/>
            <a:ext cx="142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mail_assistant</a:t>
            </a: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.py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4">
            <a:alphaModFix/>
          </a:blip>
          <a:srcRect b="10615" l="11637" r="11088" t="8595"/>
          <a:stretch/>
        </p:blipFill>
        <p:spPr>
          <a:xfrm>
            <a:off x="7199500" y="1307500"/>
            <a:ext cx="1010700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 txBox="1"/>
          <p:nvPr/>
        </p:nvSpPr>
        <p:spPr>
          <a:xfrm>
            <a:off x="6524500" y="1999750"/>
            <a:ext cx="236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phi-2-dialogsum-dataset.ipynb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30" name="Google Shape;4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400" y="2013875"/>
            <a:ext cx="650725" cy="6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6"/>
          <p:cNvSpPr txBox="1"/>
          <p:nvPr/>
        </p:nvSpPr>
        <p:spPr>
          <a:xfrm>
            <a:off x="1280627" y="2678725"/>
            <a:ext cx="126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reply_zimbra</a:t>
            </a:r>
            <a:r>
              <a:rPr lang="en" sz="1100">
                <a:latin typeface="Ubuntu Mono"/>
                <a:ea typeface="Ubuntu Mono"/>
                <a:cs typeface="Ubuntu Mono"/>
                <a:sym typeface="Ubuntu Mono"/>
              </a:rPr>
              <a:t>.js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Générateur d’exercice mathématiques</a:t>
            </a:r>
            <a:endParaRPr/>
          </a:p>
        </p:txBody>
      </p:sp>
      <p:sp>
        <p:nvSpPr>
          <p:cNvPr id="437" name="Google Shape;43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37"/>
          <p:cNvPicPr preferRelativeResize="0"/>
          <p:nvPr/>
        </p:nvPicPr>
        <p:blipFill rotWithShape="1">
          <a:blip r:embed="rId3">
            <a:alphaModFix/>
          </a:blip>
          <a:srcRect b="32215" l="619" r="6985" t="7782"/>
          <a:stretch/>
        </p:blipFill>
        <p:spPr>
          <a:xfrm>
            <a:off x="466000" y="1198401"/>
            <a:ext cx="8678000" cy="32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38"/>
          <p:cNvPicPr preferRelativeResize="0"/>
          <p:nvPr/>
        </p:nvPicPr>
        <p:blipFill rotWithShape="1">
          <a:blip r:embed="rId3">
            <a:alphaModFix/>
          </a:blip>
          <a:srcRect b="31879" l="0" r="0" t="7969"/>
          <a:stretch/>
        </p:blipFill>
        <p:spPr>
          <a:xfrm>
            <a:off x="0" y="1228680"/>
            <a:ext cx="9144001" cy="313397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Générateur d’exercice mathématiques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39"/>
          <p:cNvPicPr preferRelativeResize="0"/>
          <p:nvPr/>
        </p:nvPicPr>
        <p:blipFill rotWithShape="1">
          <a:blip r:embed="rId3">
            <a:alphaModFix/>
          </a:blip>
          <a:srcRect b="18133" l="33229" r="4623" t="63463"/>
          <a:stretch/>
        </p:blipFill>
        <p:spPr>
          <a:xfrm>
            <a:off x="34600" y="3191300"/>
            <a:ext cx="9144000" cy="152297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2" name="Google Shape;452;p39"/>
          <p:cNvCxnSpPr/>
          <p:nvPr/>
        </p:nvCxnSpPr>
        <p:spPr>
          <a:xfrm>
            <a:off x="4259150" y="1774325"/>
            <a:ext cx="1395000" cy="33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39"/>
          <p:cNvSpPr txBox="1"/>
          <p:nvPr/>
        </p:nvSpPr>
        <p:spPr>
          <a:xfrm>
            <a:off x="5517425" y="1774325"/>
            <a:ext cx="31743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Char char="-"/>
            </a:pPr>
            <a:r>
              <a:rPr lang="en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Trop pour un seul prompt</a:t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iro"/>
              <a:buChar char="-"/>
            </a:pPr>
            <a:r>
              <a:rPr lang="en" sz="1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Système de récompense ?</a:t>
            </a:r>
            <a:endParaRPr sz="18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454" name="Google Shape;454;p39"/>
          <p:cNvSpPr txBox="1"/>
          <p:nvPr/>
        </p:nvSpPr>
        <p:spPr>
          <a:xfrm>
            <a:off x="1047800" y="1366875"/>
            <a:ext cx="3369300" cy="96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Un seul p</a:t>
            </a:r>
            <a:r>
              <a:rPr b="1" lang="en" sz="2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rompt pour tout le programme</a:t>
            </a:r>
            <a:endParaRPr b="1" sz="2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455" name="Google Shape;45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Générateur d’exercice mathématiques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5" y="2524752"/>
            <a:ext cx="9144002" cy="265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0"/>
          <p:cNvPicPr preferRelativeResize="0"/>
          <p:nvPr/>
        </p:nvPicPr>
        <p:blipFill rotWithShape="1">
          <a:blip r:embed="rId4">
            <a:alphaModFix/>
          </a:blip>
          <a:srcRect b="8532" l="6872" r="0" t="18099"/>
          <a:stretch/>
        </p:blipFill>
        <p:spPr>
          <a:xfrm>
            <a:off x="76199" y="68275"/>
            <a:ext cx="8515849" cy="20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0"/>
          <p:cNvSpPr txBox="1"/>
          <p:nvPr/>
        </p:nvSpPr>
        <p:spPr>
          <a:xfrm>
            <a:off x="4998125" y="1661425"/>
            <a:ext cx="3032100" cy="61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Prompt de génération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463" name="Google Shape;463;p40"/>
          <p:cNvSpPr txBox="1"/>
          <p:nvPr/>
        </p:nvSpPr>
        <p:spPr>
          <a:xfrm>
            <a:off x="5046700" y="4624300"/>
            <a:ext cx="2983500" cy="55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Prompt de correction</a:t>
            </a:r>
            <a:endParaRPr b="1" sz="2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464" name="Google Shape;46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/>
          <p:nvPr>
            <p:ph type="title"/>
          </p:nvPr>
        </p:nvSpPr>
        <p:spPr>
          <a:xfrm>
            <a:off x="720000" y="445025"/>
            <a:ext cx="77040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Extension navigateur pour Zimbra</a:t>
            </a:r>
            <a:endParaRPr sz="2500"/>
          </a:p>
        </p:txBody>
      </p:sp>
      <p:sp>
        <p:nvSpPr>
          <p:cNvPr id="470" name="Google Shape;47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41703"/>
            <a:ext cx="8839200" cy="102559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1"/>
          <p:cNvSpPr txBox="1"/>
          <p:nvPr/>
        </p:nvSpPr>
        <p:spPr>
          <a:xfrm>
            <a:off x="227775" y="1302900"/>
            <a:ext cx="1596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Prompt</a:t>
            </a:r>
            <a:endParaRPr sz="12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152400" y="2786500"/>
            <a:ext cx="1596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Accès au modèle</a:t>
            </a:r>
            <a:endParaRPr sz="12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474" name="Google Shape;4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3" y="1658100"/>
            <a:ext cx="9026274" cy="9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75" y="136800"/>
            <a:ext cx="7282475" cy="497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/>
          <p:nvPr>
            <p:ph type="title"/>
          </p:nvPr>
        </p:nvSpPr>
        <p:spPr>
          <a:xfrm>
            <a:off x="720000" y="445025"/>
            <a:ext cx="77040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Chatbot RAG Moodle </a:t>
            </a:r>
            <a:r>
              <a:rPr lang="en" sz="2200">
                <a:latin typeface="Ubuntu Mono"/>
                <a:ea typeface="Ubuntu Mono"/>
                <a:cs typeface="Ubuntu Mono"/>
                <a:sym typeface="Ubuntu Mono"/>
              </a:rPr>
              <a:t>(@</a:t>
            </a:r>
            <a:r>
              <a:rPr b="1" lang="en" sz="2200">
                <a:latin typeface="Ubuntu Mono"/>
                <a:ea typeface="Ubuntu Mono"/>
                <a:cs typeface="Ubuntu Mono"/>
                <a:sym typeface="Ubuntu Mono"/>
              </a:rPr>
              <a:t>on_chat_start)</a:t>
            </a:r>
            <a:endParaRPr sz="22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86" name="Google Shape;48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43"/>
          <p:cNvSpPr txBox="1"/>
          <p:nvPr/>
        </p:nvSpPr>
        <p:spPr>
          <a:xfrm>
            <a:off x="3876662" y="3055750"/>
            <a:ext cx="124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Création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de chunks</a:t>
            </a:r>
            <a:endParaRPr/>
          </a:p>
        </p:txBody>
      </p:sp>
      <p:sp>
        <p:nvSpPr>
          <p:cNvPr id="488" name="Google Shape;488;p43"/>
          <p:cNvSpPr txBox="1"/>
          <p:nvPr/>
        </p:nvSpPr>
        <p:spPr>
          <a:xfrm>
            <a:off x="6572789" y="2983738"/>
            <a:ext cx="156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Embedding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(</a:t>
            </a: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Vectorisation)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1086154" y="1240125"/>
            <a:ext cx="124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Dictionnaire d’URLs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1086150" y="3096850"/>
            <a:ext cx="163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Récupération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du code source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des pages</a:t>
            </a:r>
            <a:endParaRPr/>
          </a:p>
        </p:txBody>
      </p:sp>
      <p:sp>
        <p:nvSpPr>
          <p:cNvPr id="491" name="Google Shape;491;p43"/>
          <p:cNvSpPr/>
          <p:nvPr/>
        </p:nvSpPr>
        <p:spPr>
          <a:xfrm>
            <a:off x="2713163" y="3053190"/>
            <a:ext cx="1020600" cy="53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3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2" name="Google Shape;492;p43"/>
          <p:cNvSpPr/>
          <p:nvPr/>
        </p:nvSpPr>
        <p:spPr>
          <a:xfrm rot="5399110">
            <a:off x="1130395" y="2260366"/>
            <a:ext cx="1158900" cy="47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3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3" name="Google Shape;493;p43"/>
          <p:cNvSpPr/>
          <p:nvPr/>
        </p:nvSpPr>
        <p:spPr>
          <a:xfrm>
            <a:off x="5266960" y="3048857"/>
            <a:ext cx="1020600" cy="53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3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4" name="Google Shape;494;p43"/>
          <p:cNvSpPr/>
          <p:nvPr/>
        </p:nvSpPr>
        <p:spPr>
          <a:xfrm rot="-1011">
            <a:off x="2427747" y="1230122"/>
            <a:ext cx="1020600" cy="53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3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5" name="Google Shape;495;p43"/>
          <p:cNvSpPr/>
          <p:nvPr/>
        </p:nvSpPr>
        <p:spPr>
          <a:xfrm rot="5399110">
            <a:off x="3757317" y="2167893"/>
            <a:ext cx="1158900" cy="47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3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3684372" y="1114200"/>
            <a:ext cx="176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Téléchargement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des PDFs</a:t>
            </a:r>
            <a:endParaRPr/>
          </a:p>
        </p:txBody>
      </p:sp>
      <p:sp>
        <p:nvSpPr>
          <p:cNvPr id="497" name="Google Shape;497;p43"/>
          <p:cNvSpPr/>
          <p:nvPr/>
        </p:nvSpPr>
        <p:spPr>
          <a:xfrm rot="-4601645">
            <a:off x="6735014" y="2167849"/>
            <a:ext cx="1158808" cy="47290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3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8" name="Google Shape;498;p43"/>
          <p:cNvSpPr txBox="1"/>
          <p:nvPr/>
        </p:nvSpPr>
        <p:spPr>
          <a:xfrm>
            <a:off x="6736401" y="916725"/>
            <a:ext cx="163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Sauvegarde 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bert Sans"/>
                <a:ea typeface="Albert Sans"/>
                <a:cs typeface="Albert Sans"/>
                <a:sym typeface="Albert Sans"/>
              </a:rPr>
              <a:t>du Vectorstore localement</a:t>
            </a:r>
            <a:endParaRPr b="1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Problèmes éventuels</a:t>
            </a:r>
            <a:endParaRPr/>
          </a:p>
        </p:txBody>
      </p:sp>
      <p:sp>
        <p:nvSpPr>
          <p:cNvPr id="504" name="Google Shape;504;p44"/>
          <p:cNvSpPr txBox="1"/>
          <p:nvPr>
            <p:ph idx="1" type="subTitle"/>
          </p:nvPr>
        </p:nvSpPr>
        <p:spPr>
          <a:xfrm>
            <a:off x="865525" y="2741725"/>
            <a:ext cx="24702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Prendre celui conseillé par Ollama?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Prendre un spécialisé francais?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Comment comparer?</a:t>
            </a:r>
            <a:endParaRPr sz="1600"/>
          </a:p>
        </p:txBody>
      </p:sp>
      <p:sp>
        <p:nvSpPr>
          <p:cNvPr id="505" name="Google Shape;505;p44"/>
          <p:cNvSpPr txBox="1"/>
          <p:nvPr>
            <p:ph idx="2" type="subTitle"/>
          </p:nvPr>
        </p:nvSpPr>
        <p:spPr>
          <a:xfrm>
            <a:off x="6002223" y="2698750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Chaque page est unique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Téléchargements</a:t>
            </a:r>
            <a:endParaRPr sz="1600"/>
          </a:p>
        </p:txBody>
      </p:sp>
      <p:sp>
        <p:nvSpPr>
          <p:cNvPr id="506" name="Google Shape;506;p44"/>
          <p:cNvSpPr txBox="1"/>
          <p:nvPr>
            <p:ph idx="3" type="subTitle"/>
          </p:nvPr>
        </p:nvSpPr>
        <p:spPr>
          <a:xfrm>
            <a:off x="3477303" y="2698750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Context window de 8k token pour llama3:8b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Penser au contexte (overlap)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Pas trop grand pour le bruit et l’efficacité</a:t>
            </a:r>
            <a:endParaRPr sz="1600"/>
          </a:p>
        </p:txBody>
      </p:sp>
      <p:sp>
        <p:nvSpPr>
          <p:cNvPr id="507" name="Google Shape;507;p44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Modèle d’embedding?</a:t>
            </a:r>
            <a:endParaRPr/>
          </a:p>
        </p:txBody>
      </p:sp>
      <p:sp>
        <p:nvSpPr>
          <p:cNvPr id="508" name="Google Shape;508;p44"/>
          <p:cNvSpPr txBox="1"/>
          <p:nvPr>
            <p:ph idx="5" type="subTitle"/>
          </p:nvPr>
        </p:nvSpPr>
        <p:spPr>
          <a:xfrm>
            <a:off x="6002228" y="199045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Customisation du driver?</a:t>
            </a:r>
            <a:endParaRPr/>
          </a:p>
        </p:txBody>
      </p:sp>
      <p:sp>
        <p:nvSpPr>
          <p:cNvPr id="509" name="Google Shape;509;p44"/>
          <p:cNvSpPr txBox="1"/>
          <p:nvPr>
            <p:ph idx="6" type="subTitle"/>
          </p:nvPr>
        </p:nvSpPr>
        <p:spPr>
          <a:xfrm>
            <a:off x="3661731" y="199045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“chunker”?</a:t>
            </a:r>
            <a:endParaRPr/>
          </a:p>
        </p:txBody>
      </p:sp>
      <p:sp>
        <p:nvSpPr>
          <p:cNvPr id="510" name="Google Shape;51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44"/>
          <p:cNvSpPr txBox="1"/>
          <p:nvPr/>
        </p:nvSpPr>
        <p:spPr>
          <a:xfrm>
            <a:off x="2242400" y="1296375"/>
            <a:ext cx="2298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7291E"/>
                </a:solidFill>
                <a:latin typeface="Cairo"/>
                <a:ea typeface="Cairo"/>
                <a:cs typeface="Cairo"/>
                <a:sym typeface="Cairo"/>
              </a:rPr>
              <a:t>Besoin d’expérience</a:t>
            </a:r>
            <a:endParaRPr b="1" sz="1800">
              <a:solidFill>
                <a:srgbClr val="A7291E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512" name="Google Shape;512;p44"/>
          <p:cNvCxnSpPr>
            <a:stCxn id="507" idx="0"/>
            <a:endCxn id="509" idx="0"/>
          </p:cNvCxnSpPr>
          <p:nvPr/>
        </p:nvCxnSpPr>
        <p:spPr>
          <a:xfrm rot="-5400000">
            <a:off x="3330325" y="620300"/>
            <a:ext cx="56100" cy="2796300"/>
          </a:xfrm>
          <a:prstGeom prst="curvedConnector3">
            <a:avLst>
              <a:gd fmla="val 524376" name="adj1"/>
            </a:avLst>
          </a:prstGeom>
          <a:noFill/>
          <a:ln cap="flat" cmpd="sng" w="28575">
            <a:solidFill>
              <a:srgbClr val="A7291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5"/>
          <p:cNvPicPr preferRelativeResize="0"/>
          <p:nvPr/>
        </p:nvPicPr>
        <p:blipFill rotWithShape="1">
          <a:blip r:embed="rId3">
            <a:alphaModFix/>
          </a:blip>
          <a:srcRect b="1613" l="0" r="0" t="1749"/>
          <a:stretch/>
        </p:blipFill>
        <p:spPr>
          <a:xfrm>
            <a:off x="0" y="0"/>
            <a:ext cx="9143998" cy="504933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287" name="Google Shape;287;p28"/>
          <p:cNvSpPr txBox="1"/>
          <p:nvPr>
            <p:ph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8" name="Google Shape;288;p28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9" name="Google Shape;289;p28"/>
          <p:cNvSpPr txBox="1"/>
          <p:nvPr>
            <p:ph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0" name="Google Shape;290;p28"/>
          <p:cNvSpPr txBox="1"/>
          <p:nvPr>
            <p:ph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1" name="Google Shape;291;p28"/>
          <p:cNvSpPr txBox="1"/>
          <p:nvPr>
            <p:ph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2" name="Google Shape;292;p28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3" name="Google Shape;293;p28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Personnalisation</a:t>
            </a:r>
            <a:endParaRPr/>
          </a:p>
        </p:txBody>
      </p:sp>
      <p:sp>
        <p:nvSpPr>
          <p:cNvPr id="294" name="Google Shape;294;p28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95" name="Google Shape;295;p28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Difficultés rencontrées</a:t>
            </a:r>
            <a:endParaRPr/>
          </a:p>
        </p:txBody>
      </p:sp>
      <p:sp>
        <p:nvSpPr>
          <p:cNvPr id="296" name="Google Shape;296;p28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7" name="Google Shape;29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625" y="1378775"/>
            <a:ext cx="4804174" cy="16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6"/>
          <p:cNvSpPr txBox="1"/>
          <p:nvPr/>
        </p:nvSpPr>
        <p:spPr>
          <a:xfrm>
            <a:off x="387675" y="1855250"/>
            <a:ext cx="3281400" cy="1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iro"/>
              <a:buChar char="-"/>
            </a:pPr>
            <a:r>
              <a:rPr lang="en" sz="17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Moins de documentation</a:t>
            </a:r>
            <a:endParaRPr sz="17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iro"/>
              <a:buChar char="-"/>
            </a:pPr>
            <a:r>
              <a:rPr lang="en" sz="17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+ compliqué à intégrer à Chainlit</a:t>
            </a:r>
            <a:endParaRPr sz="17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iro"/>
              <a:buChar char="-"/>
            </a:pPr>
            <a:r>
              <a:rPr lang="en" sz="17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LangchainPromptTemplate</a:t>
            </a:r>
            <a:endParaRPr sz="17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iro"/>
              <a:buChar char="-"/>
            </a:pPr>
            <a:r>
              <a:rPr lang="en" sz="17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+ efficace ?</a:t>
            </a:r>
            <a:endParaRPr sz="17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26" name="Google Shape;526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à LangChain?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/>
          <p:nvPr>
            <p:ph type="title"/>
          </p:nvPr>
        </p:nvSpPr>
        <p:spPr>
          <a:xfrm>
            <a:off x="4931100" y="18551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Difficultés</a:t>
            </a:r>
            <a:endParaRPr/>
          </a:p>
        </p:txBody>
      </p:sp>
      <p:sp>
        <p:nvSpPr>
          <p:cNvPr id="532" name="Google Shape;532;p47"/>
          <p:cNvSpPr txBox="1"/>
          <p:nvPr>
            <p:ph idx="2" type="title"/>
          </p:nvPr>
        </p:nvSpPr>
        <p:spPr>
          <a:xfrm>
            <a:off x="5002688" y="760575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33" name="Google Shape;533;p47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534" name="Google Shape;534;p4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47"/>
          <p:cNvSpPr txBox="1"/>
          <p:nvPr>
            <p:ph idx="4294967295" type="subTitle"/>
          </p:nvPr>
        </p:nvSpPr>
        <p:spPr>
          <a:xfrm>
            <a:off x="271800" y="2878925"/>
            <a:ext cx="48117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Novice dans le domaine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Manque de stockage, puissance de calcul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Technologie en évolution permanente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Fine-tuning 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8"/>
          <p:cNvSpPr txBox="1"/>
          <p:nvPr>
            <p:ph idx="2" type="title"/>
          </p:nvPr>
        </p:nvSpPr>
        <p:spPr>
          <a:xfrm>
            <a:off x="7217100" y="2497925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544" name="Google Shape;544;p48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545" name="Google Shape;545;p4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" name="Google Shape;54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48"/>
          <p:cNvSpPr txBox="1"/>
          <p:nvPr>
            <p:ph type="title"/>
          </p:nvPr>
        </p:nvSpPr>
        <p:spPr>
          <a:xfrm>
            <a:off x="5418775" y="1321700"/>
            <a:ext cx="35880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549" name="Google Shape;5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01" y="1446824"/>
            <a:ext cx="4080623" cy="26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9"/>
          <p:cNvSpPr txBox="1"/>
          <p:nvPr>
            <p:ph type="title"/>
          </p:nvPr>
        </p:nvSpPr>
        <p:spPr>
          <a:xfrm>
            <a:off x="3078075" y="2062625"/>
            <a:ext cx="320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 questions ?</a:t>
            </a:r>
            <a:endParaRPr/>
          </a:p>
        </p:txBody>
      </p:sp>
      <p:sp>
        <p:nvSpPr>
          <p:cNvPr id="555" name="Google Shape;55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type="ctrTitle"/>
          </p:nvPr>
        </p:nvSpPr>
        <p:spPr>
          <a:xfrm>
            <a:off x="501675" y="1953275"/>
            <a:ext cx="39501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3" name="Google Shape;30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150" y="2630601"/>
            <a:ext cx="4311252" cy="1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 txBox="1"/>
          <p:nvPr/>
        </p:nvSpPr>
        <p:spPr>
          <a:xfrm>
            <a:off x="1772700" y="2820225"/>
            <a:ext cx="13431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01</a:t>
            </a:r>
            <a:endParaRPr sz="6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>
            <p:ph type="title"/>
          </p:nvPr>
        </p:nvSpPr>
        <p:spPr>
          <a:xfrm>
            <a:off x="3909725" y="3613750"/>
            <a:ext cx="5096700" cy="11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Personnalisation</a:t>
            </a:r>
            <a:endParaRPr/>
          </a:p>
        </p:txBody>
      </p:sp>
      <p:sp>
        <p:nvSpPr>
          <p:cNvPr id="312" name="Google Shape;312;p30"/>
          <p:cNvSpPr txBox="1"/>
          <p:nvPr>
            <p:ph idx="2" type="title"/>
          </p:nvPr>
        </p:nvSpPr>
        <p:spPr>
          <a:xfrm>
            <a:off x="2385750" y="3900025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13" name="Google Shape;313;p30"/>
          <p:cNvGrpSpPr/>
          <p:nvPr/>
        </p:nvGrpSpPr>
        <p:grpSpPr>
          <a:xfrm rot="756538">
            <a:off x="5911767" y="-1290722"/>
            <a:ext cx="4574157" cy="3479412"/>
            <a:chOff x="1522650" y="1117750"/>
            <a:chExt cx="4574075" cy="3479350"/>
          </a:xfrm>
        </p:grpSpPr>
        <p:sp>
          <p:nvSpPr>
            <p:cNvPr id="314" name="Google Shape;314;p3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0"/>
          <p:cNvSpPr/>
          <p:nvPr/>
        </p:nvSpPr>
        <p:spPr>
          <a:xfrm>
            <a:off x="5890775" y="2570625"/>
            <a:ext cx="1377594" cy="393606"/>
          </a:xfrm>
          <a:prstGeom prst="flowChartTerminator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RAG</a:t>
            </a:r>
            <a:endParaRPr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76200" y="1570275"/>
            <a:ext cx="1377594" cy="393606"/>
          </a:xfrm>
          <a:prstGeom prst="flowChartTerminator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Prompt</a:t>
            </a:r>
            <a:endParaRPr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5890775" y="627525"/>
            <a:ext cx="1377594" cy="393606"/>
          </a:xfrm>
          <a:prstGeom prst="flowChartTerminator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Fine-tune</a:t>
            </a:r>
            <a:endParaRPr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320" name="Google Shape;320;p30"/>
          <p:cNvCxnSpPr/>
          <p:nvPr/>
        </p:nvCxnSpPr>
        <p:spPr>
          <a:xfrm rot="10800000">
            <a:off x="1752138" y="1767075"/>
            <a:ext cx="6336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21" name="Google Shape;321;p30"/>
          <p:cNvCxnSpPr/>
          <p:nvPr/>
        </p:nvCxnSpPr>
        <p:spPr>
          <a:xfrm>
            <a:off x="4319938" y="824325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22" name="Google Shape;322;p30"/>
          <p:cNvCxnSpPr/>
          <p:nvPr/>
        </p:nvCxnSpPr>
        <p:spPr>
          <a:xfrm>
            <a:off x="4319938" y="2767425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0D5CDF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323" name="Google Shape;323;p30"/>
          <p:cNvGrpSpPr/>
          <p:nvPr/>
        </p:nvGrpSpPr>
        <p:grpSpPr>
          <a:xfrm>
            <a:off x="1772313" y="-152412"/>
            <a:ext cx="3814835" cy="3790597"/>
            <a:chOff x="2662213" y="676344"/>
            <a:chExt cx="3814835" cy="3790597"/>
          </a:xfrm>
        </p:grpSpPr>
        <p:sp>
          <p:nvSpPr>
            <p:cNvPr id="324" name="Google Shape;324;p30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30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328" name="Google Shape;328;p3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CC000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CC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30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331" name="Google Shape;331;p30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6AA84F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30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334" name="Google Shape;334;p30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3C78D8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" name="Google Shape;336;p30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" name="Google Shape;337;p30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>
            <p:ph type="ctrTitle"/>
          </p:nvPr>
        </p:nvSpPr>
        <p:spPr>
          <a:xfrm>
            <a:off x="823975" y="294725"/>
            <a:ext cx="52578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Personnalisation</a:t>
            </a:r>
            <a:endParaRPr sz="3000"/>
          </a:p>
        </p:txBody>
      </p:sp>
      <p:sp>
        <p:nvSpPr>
          <p:cNvPr id="344" name="Google Shape;344;p31"/>
          <p:cNvSpPr txBox="1"/>
          <p:nvPr>
            <p:ph idx="1" type="subTitle"/>
          </p:nvPr>
        </p:nvSpPr>
        <p:spPr>
          <a:xfrm>
            <a:off x="823975" y="1151250"/>
            <a:ext cx="3690600" cy="468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spécifique</a:t>
            </a:r>
            <a:endParaRPr/>
          </a:p>
        </p:txBody>
      </p:sp>
      <p:sp>
        <p:nvSpPr>
          <p:cNvPr id="345" name="Google Shape;34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31"/>
          <p:cNvPicPr preferRelativeResize="0"/>
          <p:nvPr/>
        </p:nvPicPr>
        <p:blipFill rotWithShape="1">
          <a:blip r:embed="rId3">
            <a:alphaModFix/>
          </a:blip>
          <a:srcRect b="0" l="4512" r="2456" t="0"/>
          <a:stretch/>
        </p:blipFill>
        <p:spPr>
          <a:xfrm>
            <a:off x="5951225" y="0"/>
            <a:ext cx="3154248" cy="2864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 txBox="1"/>
          <p:nvPr/>
        </p:nvSpPr>
        <p:spPr>
          <a:xfrm>
            <a:off x="7040700" y="2715250"/>
            <a:ext cx="2103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Schéma des bonnes pratiques</a:t>
            </a:r>
            <a:endParaRPr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de prompt,</a:t>
            </a:r>
            <a:endParaRPr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Prompt engineering for LLMs </a:t>
            </a:r>
            <a:endParaRPr i="1"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- Best practices</a:t>
            </a:r>
            <a:endParaRPr i="1"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48" name="Google Shape;3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75" y="2621275"/>
            <a:ext cx="5983200" cy="23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 txBox="1"/>
          <p:nvPr/>
        </p:nvSpPr>
        <p:spPr>
          <a:xfrm>
            <a:off x="5813900" y="4294775"/>
            <a:ext cx="2705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Différence entre Zero-shot et Few shots,</a:t>
            </a:r>
            <a:endParaRPr sz="11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</a:t>
            </a:r>
            <a:r>
              <a:rPr i="1" lang="en" sz="11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rompt Engineering and LLMOps: </a:t>
            </a:r>
            <a:endParaRPr i="1" sz="11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Building LLM Applications - theaiedge.io</a:t>
            </a:r>
            <a:endParaRPr i="1" sz="11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ctrTitle"/>
          </p:nvPr>
        </p:nvSpPr>
        <p:spPr>
          <a:xfrm>
            <a:off x="823975" y="294725"/>
            <a:ext cx="52578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Personnalisation</a:t>
            </a:r>
            <a:endParaRPr sz="3000"/>
          </a:p>
        </p:txBody>
      </p:sp>
      <p:sp>
        <p:nvSpPr>
          <p:cNvPr id="355" name="Google Shape;355;p32"/>
          <p:cNvSpPr txBox="1"/>
          <p:nvPr>
            <p:ph idx="1" type="subTitle"/>
          </p:nvPr>
        </p:nvSpPr>
        <p:spPr>
          <a:xfrm>
            <a:off x="823975" y="1151250"/>
            <a:ext cx="3690600" cy="468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Retriever Augmented Generation (RAG)</a:t>
            </a:r>
            <a:endParaRPr/>
          </a:p>
        </p:txBody>
      </p:sp>
      <p:sp>
        <p:nvSpPr>
          <p:cNvPr id="356" name="Google Shape;35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2"/>
          <p:cNvSpPr txBox="1"/>
          <p:nvPr>
            <p:ph idx="1" type="subTitle"/>
          </p:nvPr>
        </p:nvSpPr>
        <p:spPr>
          <a:xfrm>
            <a:off x="823975" y="1677475"/>
            <a:ext cx="1169700" cy="468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Objectif  :</a:t>
            </a:r>
            <a:endParaRPr sz="1400"/>
          </a:p>
        </p:txBody>
      </p:sp>
      <p:sp>
        <p:nvSpPr>
          <p:cNvPr id="358" name="Google Shape;358;p32"/>
          <p:cNvSpPr txBox="1"/>
          <p:nvPr/>
        </p:nvSpPr>
        <p:spPr>
          <a:xfrm>
            <a:off x="1578375" y="1677475"/>
            <a:ext cx="3129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Optimiser le résultat d’un LLM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823975" y="4083788"/>
            <a:ext cx="456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Natural </a:t>
            </a: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Language </a:t>
            </a: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Processing (NLP)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60" name="Google Shape;3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725" y="2660925"/>
            <a:ext cx="1550476" cy="8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 txBox="1"/>
          <p:nvPr/>
        </p:nvSpPr>
        <p:spPr>
          <a:xfrm>
            <a:off x="1576375" y="2308575"/>
            <a:ext cx="1239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Contexte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925" y="2483875"/>
            <a:ext cx="1025475" cy="10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/>
          <p:nvPr/>
        </p:nvSpPr>
        <p:spPr>
          <a:xfrm>
            <a:off x="5322438" y="3287925"/>
            <a:ext cx="1308300" cy="17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64" name="Google Shape;364;p32"/>
          <p:cNvSpPr/>
          <p:nvPr/>
        </p:nvSpPr>
        <p:spPr>
          <a:xfrm rot="10800000">
            <a:off x="5270613" y="2742400"/>
            <a:ext cx="1308300" cy="17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5605350" y="2483875"/>
            <a:ext cx="1025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Question</a:t>
            </a:r>
            <a:endParaRPr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5605350" y="3066225"/>
            <a:ext cx="819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Réponse</a:t>
            </a:r>
            <a:endParaRPr sz="10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67" name="Google Shape;36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50" y="2466225"/>
            <a:ext cx="928186" cy="10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3022563" y="2762313"/>
            <a:ext cx="495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+</a:t>
            </a:r>
            <a:endParaRPr sz="33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type="ctrTitle"/>
          </p:nvPr>
        </p:nvSpPr>
        <p:spPr>
          <a:xfrm>
            <a:off x="823975" y="218525"/>
            <a:ext cx="52578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Personnalisation</a:t>
            </a:r>
            <a:endParaRPr sz="3000"/>
          </a:p>
        </p:txBody>
      </p:sp>
      <p:sp>
        <p:nvSpPr>
          <p:cNvPr id="374" name="Google Shape;374;p33"/>
          <p:cNvSpPr txBox="1"/>
          <p:nvPr>
            <p:ph idx="1" type="subTitle"/>
          </p:nvPr>
        </p:nvSpPr>
        <p:spPr>
          <a:xfrm>
            <a:off x="4425825" y="495175"/>
            <a:ext cx="3690600" cy="468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Retriever Augmented Generation (RAG)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75" y="1039975"/>
            <a:ext cx="6126299" cy="35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3"/>
          <p:cNvSpPr txBox="1"/>
          <p:nvPr/>
        </p:nvSpPr>
        <p:spPr>
          <a:xfrm>
            <a:off x="1793900" y="4517200"/>
            <a:ext cx="5702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https://medium.com/enterprise-rag/an-introduction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-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to-rag-and-simple-complex-rag-9c3aa9bd017b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248975" y="1560223"/>
            <a:ext cx="1100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sémantique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379" name="Google Shape;379;p33"/>
          <p:cNvCxnSpPr>
            <a:stCxn id="378" idx="3"/>
          </p:cNvCxnSpPr>
          <p:nvPr/>
        </p:nvCxnSpPr>
        <p:spPr>
          <a:xfrm flipH="1" rot="10800000">
            <a:off x="1349075" y="1481473"/>
            <a:ext cx="305400" cy="2079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ctrTitle"/>
          </p:nvPr>
        </p:nvSpPr>
        <p:spPr>
          <a:xfrm>
            <a:off x="823975" y="294725"/>
            <a:ext cx="52578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Personnalisation</a:t>
            </a:r>
            <a:endParaRPr sz="3000"/>
          </a:p>
        </p:txBody>
      </p:sp>
      <p:sp>
        <p:nvSpPr>
          <p:cNvPr id="385" name="Google Shape;385;p34"/>
          <p:cNvSpPr txBox="1"/>
          <p:nvPr>
            <p:ph idx="1" type="subTitle"/>
          </p:nvPr>
        </p:nvSpPr>
        <p:spPr>
          <a:xfrm>
            <a:off x="823975" y="1151250"/>
            <a:ext cx="3690600" cy="468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</a:t>
            </a:r>
            <a:endParaRPr/>
          </a:p>
        </p:txBody>
      </p:sp>
      <p:sp>
        <p:nvSpPr>
          <p:cNvPr id="386" name="Google Shape;38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34"/>
          <p:cNvSpPr txBox="1"/>
          <p:nvPr/>
        </p:nvSpPr>
        <p:spPr>
          <a:xfrm>
            <a:off x="823975" y="1619850"/>
            <a:ext cx="74040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823975" y="1677475"/>
            <a:ext cx="2765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LLM = Couches de neurones entraînées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>
            <a:off x="2851050" y="4547500"/>
            <a:ext cx="3619200" cy="393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F7D95"/>
                </a:solidFill>
                <a:latin typeface="Cairo"/>
                <a:ea typeface="Cairo"/>
                <a:cs typeface="Cairo"/>
                <a:sym typeface="Cairo"/>
              </a:rPr>
              <a:t>https://unstructured.io/blog/fine-tuning-gpt-3-5</a:t>
            </a:r>
            <a:endParaRPr sz="800">
              <a:solidFill>
                <a:srgbClr val="5F7D95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90" name="Google Shape;390;p34"/>
          <p:cNvSpPr txBox="1"/>
          <p:nvPr/>
        </p:nvSpPr>
        <p:spPr>
          <a:xfrm>
            <a:off x="823975" y="2902750"/>
            <a:ext cx="1480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Affinage de LLM</a:t>
            </a:r>
            <a:endParaRPr b="1"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91" name="Google Shape;3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650" y="3251017"/>
            <a:ext cx="2214400" cy="137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737" y="993563"/>
            <a:ext cx="1696596" cy="17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6050" y="2902750"/>
            <a:ext cx="1377650" cy="16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5825" y="3225050"/>
            <a:ext cx="1832150" cy="14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823975" y="2064500"/>
            <a:ext cx="434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Ré-entraînement de certaines couches avec un dataset précis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5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402" name="Google Shape;402;p35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03" name="Google Shape;403;p35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404" name="Google Shape;404;p3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3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163" y="562794"/>
            <a:ext cx="2489400" cy="4017900"/>
          </a:xfrm>
          <a:prstGeom prst="roundRect">
            <a:avLst>
              <a:gd fmla="val 10546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